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B687D-2983-492C-ADAA-FC30BCD9119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66C80-BF5C-4F23-934D-4A45813BE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244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7200"/>
          </a:xfrm>
          <a:prstGeom prst="rect">
            <a:avLst/>
          </a:prstGeom>
        </p:spPr>
        <p:txBody>
          <a:bodyPr/>
          <a:lstStyle/>
          <a:p>
            <a:fld id="{CD65FD78-70FF-8944-AA2E-9C82E2E64D3D}" type="slidenum">
              <a:rPr lang="en-US" altLang="zh-CN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1164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66C80-BF5C-4F23-934D-4A45813BE56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483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52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007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33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39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87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34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30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09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08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59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61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05831-8F67-4A65-BB3D-42F7027282F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12DEE-1EE5-490D-9630-0A2FAFCA9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61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3.png"/><Relationship Id="rId2" Type="http://schemas.openxmlformats.org/officeDocument/2006/relationships/tags" Target="../tags/tag2.xml"/><Relationship Id="rId16" Type="http://schemas.openxmlformats.org/officeDocument/2006/relationships/image" Target="../media/image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1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35189" y="4252760"/>
            <a:ext cx="3443660" cy="1967803"/>
          </a:xfrm>
          <a:prstGeom prst="rect">
            <a:avLst/>
          </a:prstGeom>
          <a:solidFill>
            <a:srgbClr val="CF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PA-组合 2"/>
          <p:cNvGrpSpPr/>
          <p:nvPr>
            <p:custDataLst>
              <p:tags r:id="rId1"/>
            </p:custDataLst>
          </p:nvPr>
        </p:nvGrpSpPr>
        <p:grpSpPr>
          <a:xfrm>
            <a:off x="3778849" y="562468"/>
            <a:ext cx="4955412" cy="452432"/>
            <a:chOff x="6001825" y="5254650"/>
            <a:chExt cx="3123852" cy="452432"/>
          </a:xfrm>
        </p:grpSpPr>
        <p:sp>
          <p:nvSpPr>
            <p:cNvPr id="24" name="PA-文本框 6"/>
            <p:cNvSpPr txBox="1"/>
            <p:nvPr>
              <p:custDataLst>
                <p:tags r:id="rId11"/>
              </p:custDataLst>
            </p:nvPr>
          </p:nvSpPr>
          <p:spPr>
            <a:xfrm>
              <a:off x="6001825" y="5288506"/>
              <a:ext cx="2398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002060"/>
                  </a:solidFill>
                  <a:latin typeface="+mn-ea"/>
                  <a:ea typeface="+mn-ea"/>
                  <a:cs typeface="+mn-ea"/>
                  <a:sym typeface="+mn-lt"/>
                </a:rPr>
                <a:t>宗旨</a:t>
              </a:r>
              <a:endParaRPr lang="en-US" sz="1600" b="1" dirty="0">
                <a:solidFill>
                  <a:srgbClr val="002060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PA-文本框 42"/>
            <p:cNvSpPr txBox="1"/>
            <p:nvPr>
              <p:custDataLst>
                <p:tags r:id="rId12"/>
              </p:custDataLst>
            </p:nvPr>
          </p:nvSpPr>
          <p:spPr>
            <a:xfrm>
              <a:off x="6525759" y="5254650"/>
              <a:ext cx="2599918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800" b="1" dirty="0">
                  <a:solidFill>
                    <a:srgbClr val="0020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含能材料及交叉科学前沿及创新性</a:t>
              </a:r>
              <a:r>
                <a:rPr lang="zh-CN" altLang="en-US" sz="1800" b="1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成果</a:t>
              </a:r>
              <a:endParaRPr lang="id-ID" sz="18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endParaRPr>
            </a:p>
          </p:txBody>
        </p:sp>
      </p:grpSp>
      <p:grpSp>
        <p:nvGrpSpPr>
          <p:cNvPr id="29" name="PA-组合 2"/>
          <p:cNvGrpSpPr/>
          <p:nvPr>
            <p:custDataLst>
              <p:tags r:id="rId2"/>
            </p:custDataLst>
          </p:nvPr>
        </p:nvGrpSpPr>
        <p:grpSpPr>
          <a:xfrm>
            <a:off x="4307766" y="6275750"/>
            <a:ext cx="3999020" cy="422332"/>
            <a:chOff x="5926135" y="5326152"/>
            <a:chExt cx="2895750" cy="545233"/>
          </a:xfrm>
        </p:grpSpPr>
        <p:sp>
          <p:nvSpPr>
            <p:cNvPr id="30" name="PA-文本框 6"/>
            <p:cNvSpPr txBox="1"/>
            <p:nvPr>
              <p:custDataLst>
                <p:tags r:id="rId9"/>
              </p:custDataLst>
            </p:nvPr>
          </p:nvSpPr>
          <p:spPr>
            <a:xfrm>
              <a:off x="5998704" y="5326152"/>
              <a:ext cx="2823181" cy="43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网站及微信公众号：</a:t>
              </a:r>
              <a:r>
                <a:rPr lang="en-US" altLang="zh-CN" sz="1600" dirty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EMF|</a:t>
              </a:r>
              <a:r>
                <a:rPr lang="zh-CN" altLang="en-US" sz="1600" dirty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含能材料</a:t>
              </a:r>
              <a:r>
                <a:rPr lang="zh-CN" altLang="en-US" sz="1600" dirty="0" smtClean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前沿</a:t>
              </a:r>
              <a:endParaRPr lang="id-ID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1" name="PA-文本框 42"/>
            <p:cNvSpPr txBox="1"/>
            <p:nvPr>
              <p:custDataLst>
                <p:tags r:id="rId10"/>
              </p:custDataLst>
            </p:nvPr>
          </p:nvSpPr>
          <p:spPr>
            <a:xfrm>
              <a:off x="5926135" y="5338948"/>
              <a:ext cx="2729641" cy="53243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endParaRPr lang="id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80974" y="770378"/>
            <a:ext cx="220440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uLnTx/>
                <a:uFillTx/>
                <a:latin typeface="方正大黑_GBK" pitchFamily="2" charset="-122"/>
                <a:ea typeface="方正大黑_GBK" pitchFamily="2" charset="-122"/>
                <a:cs typeface="+mn-ea"/>
                <a:sym typeface="+mn-lt"/>
              </a:rPr>
              <a:t>含能材料前沿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（英文刊）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1408420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2060"/>
                </a:solidFill>
                <a:latin typeface="方正大黑_GBK" pitchFamily="2" charset="-122"/>
                <a:ea typeface="方正大黑_GBK" pitchFamily="2" charset="-122"/>
              </a:rPr>
              <a:t>EM</a:t>
            </a:r>
            <a:r>
              <a:rPr lang="en-US" altLang="zh-CN" sz="3200" b="1" dirty="0" smtClean="0">
                <a:solidFill>
                  <a:schemeClr val="tx2">
                    <a:lumMod val="75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F</a:t>
            </a:r>
            <a:r>
              <a:rPr lang="en-US" altLang="zh-CN" sz="3200" b="1" dirty="0" smtClean="0">
                <a:solidFill>
                  <a:srgbClr val="002060"/>
                </a:solidFill>
                <a:latin typeface="方正大黑_GBK" pitchFamily="2" charset="-122"/>
                <a:ea typeface="方正大黑_GBK" pitchFamily="2" charset="-122"/>
              </a:rPr>
              <a:t>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2020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大黑_GBK" pitchFamily="2" charset="-122"/>
                <a:ea typeface="方正大黑_GBK" pitchFamily="2" charset="-122"/>
              </a:rPr>
              <a:t>年创刊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大黑_GBK" pitchFamily="2" charset="-122"/>
              <a:ea typeface="方正大黑_GBK" pitchFamily="2" charset="-122"/>
            </a:endParaRPr>
          </a:p>
        </p:txBody>
      </p:sp>
      <p:sp>
        <p:nvSpPr>
          <p:cNvPr id="21" name="内容占位符 3"/>
          <p:cNvSpPr txBox="1">
            <a:spLocks/>
          </p:cNvSpPr>
          <p:nvPr/>
        </p:nvSpPr>
        <p:spPr>
          <a:xfrm>
            <a:off x="4161225" y="1700807"/>
            <a:ext cx="4392319" cy="10106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altLang="zh-CN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OA</a:t>
            </a:r>
            <a:r>
              <a:rPr lang="zh-CN" alt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出版，同行</a:t>
            </a:r>
            <a:r>
              <a:rPr lang="zh-CN" alt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评议</a:t>
            </a:r>
            <a:endParaRPr lang="en-US" altLang="zh-CN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与科爱合作，</a:t>
            </a:r>
            <a:r>
              <a:rPr lang="en-US" altLang="zh-CN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Elsevier SD</a:t>
            </a:r>
            <a:r>
              <a:rPr lang="zh-CN" alt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平台展示</a:t>
            </a:r>
            <a:endParaRPr lang="en-US" altLang="zh-CN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  <a:p>
            <a:pPr marL="0" indent="0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07766" y="2924944"/>
            <a:ext cx="4208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EI    SCOPUS    DOAJ 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收录</a:t>
            </a:r>
            <a:endParaRPr lang="id-ID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43" name="PA-组合 2"/>
          <p:cNvGrpSpPr/>
          <p:nvPr>
            <p:custDataLst>
              <p:tags r:id="rId3"/>
            </p:custDataLst>
          </p:nvPr>
        </p:nvGrpSpPr>
        <p:grpSpPr>
          <a:xfrm>
            <a:off x="3879679" y="1163945"/>
            <a:ext cx="4955412" cy="415819"/>
            <a:chOff x="6001825" y="5254650"/>
            <a:chExt cx="3123851" cy="415819"/>
          </a:xfrm>
        </p:grpSpPr>
        <p:sp>
          <p:nvSpPr>
            <p:cNvPr id="44" name="PA-文本框 6"/>
            <p:cNvSpPr txBox="1"/>
            <p:nvPr>
              <p:custDataLst>
                <p:tags r:id="rId7"/>
              </p:custDataLst>
            </p:nvPr>
          </p:nvSpPr>
          <p:spPr>
            <a:xfrm>
              <a:off x="6001825" y="5288506"/>
              <a:ext cx="2398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lt"/>
                </a:rPr>
                <a:t>刊载量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PA-文本框 42"/>
            <p:cNvSpPr txBox="1"/>
            <p:nvPr>
              <p:custDataLst>
                <p:tags r:id="rId8"/>
              </p:custDataLst>
            </p:nvPr>
          </p:nvSpPr>
          <p:spPr>
            <a:xfrm>
              <a:off x="6525758" y="5254650"/>
              <a:ext cx="2599918" cy="4158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en-US" altLang="zh-CN" sz="1800" dirty="0" smtClean="0">
                  <a:solidFill>
                    <a:schemeClr val="accent2">
                      <a:lumMod val="7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30-40</a:t>
              </a:r>
              <a:r>
                <a:rPr lang="zh-CN" altLang="en-US" sz="1800" dirty="0" smtClean="0">
                  <a:solidFill>
                    <a:schemeClr val="accent2">
                      <a:lumMod val="7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篇</a:t>
              </a:r>
              <a:r>
                <a:rPr lang="en-US" altLang="zh-CN" sz="1800" dirty="0" smtClean="0">
                  <a:solidFill>
                    <a:schemeClr val="accent2">
                      <a:lumMod val="7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/</a:t>
              </a:r>
              <a:r>
                <a:rPr lang="zh-CN" altLang="en-US" sz="1800" dirty="0" smtClean="0">
                  <a:solidFill>
                    <a:schemeClr val="accent2">
                      <a:lumMod val="7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年</a:t>
              </a:r>
              <a:endParaRPr lang="id-ID" sz="1800" dirty="0">
                <a:solidFill>
                  <a:schemeClr val="accent2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endParaRPr>
            </a:p>
          </p:txBody>
        </p:sp>
      </p:grpSp>
      <p:grpSp>
        <p:nvGrpSpPr>
          <p:cNvPr id="46" name="PA-组合 2"/>
          <p:cNvGrpSpPr/>
          <p:nvPr>
            <p:custDataLst>
              <p:tags r:id="rId4"/>
            </p:custDataLst>
          </p:nvPr>
        </p:nvGrpSpPr>
        <p:grpSpPr>
          <a:xfrm>
            <a:off x="6258096" y="1118844"/>
            <a:ext cx="4955412" cy="426772"/>
            <a:chOff x="6001825" y="5254650"/>
            <a:chExt cx="3123851" cy="426772"/>
          </a:xfrm>
        </p:grpSpPr>
        <p:sp>
          <p:nvSpPr>
            <p:cNvPr id="47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6001825" y="5342868"/>
              <a:ext cx="2398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刊期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PA-文本框 42"/>
            <p:cNvSpPr txBox="1"/>
            <p:nvPr>
              <p:custDataLst>
                <p:tags r:id="rId6"/>
              </p:custDataLst>
            </p:nvPr>
          </p:nvSpPr>
          <p:spPr>
            <a:xfrm>
              <a:off x="6525758" y="5254650"/>
              <a:ext cx="2599918" cy="4158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800" dirty="0" smtClean="0">
                  <a:solidFill>
                    <a:schemeClr val="accent2">
                      <a:lumMod val="7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+mn-lt"/>
                </a:rPr>
                <a:t>季刊</a:t>
              </a:r>
              <a:endParaRPr lang="id-ID" sz="1800" dirty="0">
                <a:solidFill>
                  <a:schemeClr val="accent2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294" y="4833440"/>
            <a:ext cx="26860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6247" y="6440252"/>
            <a:ext cx="2910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 smtClean="0">
                <a:solidFill>
                  <a:srgbClr val="CC6600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与世界分享您的优秀科研成果</a:t>
            </a:r>
            <a:endParaRPr lang="zh-CN" altLang="en-US" sz="1500" dirty="0"/>
          </a:p>
        </p:txBody>
      </p:sp>
      <p:pic>
        <p:nvPicPr>
          <p:cNvPr id="26" name="图片 25" descr="C:\Users\姜梅\AppData\Roaming\Tencent\Users\1092845394\QQ\WinTemp\RichOle\LAI[}N444M(EKIA11G6D8UN.png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34" y="3717032"/>
            <a:ext cx="3916680" cy="918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244527"/>
            <a:ext cx="2571577" cy="361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51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30">
        <p:random/>
      </p:transition>
    </mc:Choice>
    <mc:Fallback xmlns="">
      <p:transition spd="slow" advTm="203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16" y="4149080"/>
            <a:ext cx="4783360" cy="249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26993" y="4725144"/>
            <a:ext cx="345638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CN" b="1" dirty="0" smtClean="0">
              <a:solidFill>
                <a:srgbClr val="002060"/>
              </a:solidFill>
            </a:endParaRPr>
          </a:p>
          <a:p>
            <a:pPr algn="ctr"/>
            <a:r>
              <a:rPr lang="zh-CN" altLang="en-US" b="1" dirty="0" smtClean="0">
                <a:solidFill>
                  <a:srgbClr val="002060"/>
                </a:solidFill>
              </a:rPr>
              <a:t>特色专题</a:t>
            </a:r>
            <a:r>
              <a:rPr lang="zh-CN" altLang="en-US" dirty="0" smtClean="0"/>
              <a:t>：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优秀学者策划组稿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 smtClean="0">
                <a:solidFill>
                  <a:srgbClr val="002060"/>
                </a:solidFill>
              </a:rPr>
              <a:t>观          点</a:t>
            </a:r>
            <a:r>
              <a:rPr lang="zh-CN" altLang="en-US" dirty="0" smtClean="0"/>
              <a:t>： 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专家学者权威分享</a:t>
            </a:r>
            <a:endParaRPr lang="en-US" altLang="zh-CN" sz="16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 smtClean="0">
                <a:solidFill>
                  <a:srgbClr val="002060"/>
                </a:solidFill>
              </a:rPr>
              <a:t>含</a:t>
            </a:r>
            <a:r>
              <a:rPr lang="zh-CN" altLang="en-US" b="1" dirty="0">
                <a:solidFill>
                  <a:srgbClr val="002060"/>
                </a:solidFill>
              </a:rPr>
              <a:t>能快递</a:t>
            </a:r>
            <a:r>
              <a:rPr lang="zh-CN" altLang="en-US" dirty="0" smtClean="0"/>
              <a:t>：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同行学者成果汇编</a:t>
            </a:r>
            <a:endParaRPr lang="zh-CN" altLang="en-US" sz="16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8478" y="6213505"/>
            <a:ext cx="3993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b="1" dirty="0">
                <a:solidFill>
                  <a:srgbClr val="CC6600"/>
                </a:solidFill>
              </a:rPr>
              <a:t>中国科协兵器科学与技术（武器工业）领域高质量科技期刊分级目录（</a:t>
            </a:r>
            <a:r>
              <a:rPr lang="en-US" altLang="zh-CN" sz="1400" b="1" dirty="0">
                <a:solidFill>
                  <a:srgbClr val="CC6600"/>
                </a:solidFill>
              </a:rPr>
              <a:t>2022</a:t>
            </a:r>
            <a:r>
              <a:rPr lang="zh-CN" altLang="zh-CN" sz="1400" b="1" dirty="0">
                <a:solidFill>
                  <a:srgbClr val="CC6600"/>
                </a:solidFill>
              </a:rPr>
              <a:t>版）</a:t>
            </a:r>
            <a:r>
              <a:rPr lang="en-US" altLang="zh-CN" sz="1400" b="1" dirty="0">
                <a:solidFill>
                  <a:srgbClr val="CC6600"/>
                </a:solidFill>
              </a:rPr>
              <a:t>T2</a:t>
            </a:r>
            <a:r>
              <a:rPr lang="zh-CN" altLang="zh-CN" sz="1400" b="1" dirty="0" smtClean="0">
                <a:solidFill>
                  <a:srgbClr val="CC6600"/>
                </a:solidFill>
              </a:rPr>
              <a:t>级</a:t>
            </a:r>
            <a:endParaRPr lang="zh-CN" altLang="en-US" sz="1400" b="1" dirty="0">
              <a:solidFill>
                <a:srgbClr val="CC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6931" y="397113"/>
            <a:ext cx="45555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传承火药文明，创新能源发展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 smtClean="0">
                <a:solidFill>
                  <a:srgbClr val="002060"/>
                </a:solidFill>
                <a:latin typeface="+mj-ea"/>
                <a:ea typeface="+mj-ea"/>
              </a:rPr>
              <a:t>——</a:t>
            </a:r>
            <a:r>
              <a:rPr lang="zh-CN" altLang="en-US" sz="2000" b="1" dirty="0" smtClean="0">
                <a:solidFill>
                  <a:srgbClr val="002060"/>
                </a:solidFill>
                <a:latin typeface="+mj-ea"/>
                <a:ea typeface="+mj-ea"/>
              </a:rPr>
              <a:t>服务中国含能材料科学家与学者</a:t>
            </a:r>
            <a:endParaRPr lang="zh-CN" altLang="en-US" sz="20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2535666" cy="2535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2520000" cy="3375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130</Words>
  <Application>Microsoft Office PowerPoint</Application>
  <PresentationFormat>全屏显示(4:3)</PresentationFormat>
  <Paragraphs>22</Paragraphs>
  <Slides>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</dc:creator>
  <cp:lastModifiedBy>J</cp:lastModifiedBy>
  <cp:revision>24</cp:revision>
  <dcterms:created xsi:type="dcterms:W3CDTF">2021-06-02T02:28:20Z</dcterms:created>
  <dcterms:modified xsi:type="dcterms:W3CDTF">2023-06-09T08:41:42Z</dcterms:modified>
</cp:coreProperties>
</file>