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"/>
  </p:notesMasterIdLst>
  <p:sldIdLst>
    <p:sldId id="258" r:id="rId2"/>
    <p:sldId id="259" r:id="rId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92" y="-8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B687D-2983-492C-ADAA-FC30BCD91197}" type="datetimeFigureOut">
              <a:rPr lang="zh-CN" altLang="en-US" smtClean="0"/>
              <a:t>2023/9/22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B66C80-BF5C-4F23-934D-4A45813BE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244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649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-108520" y="0"/>
            <a:ext cx="9252520" cy="5143500"/>
          </a:xfrm>
          <a:prstGeom prst="rect">
            <a:avLst/>
          </a:prstGeom>
          <a:solidFill>
            <a:srgbClr val="EDFCF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799" y="3149143"/>
            <a:ext cx="2141200" cy="19776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2921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970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" t="22190" r="1173" b="30759"/>
          <a:stretch/>
        </p:blipFill>
        <p:spPr>
          <a:xfrm>
            <a:off x="-108520" y="0"/>
            <a:ext cx="9252520" cy="242006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51" t="85547"/>
          <a:stretch/>
        </p:blipFill>
        <p:spPr>
          <a:xfrm>
            <a:off x="3635896" y="4400120"/>
            <a:ext cx="5508104" cy="74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284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.xml"/><Relationship Id="rId7" Type="http://schemas.openxmlformats.org/officeDocument/2006/relationships/image" Target="../media/image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89" y="3039007"/>
            <a:ext cx="4073052" cy="18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67944" y="172805"/>
            <a:ext cx="45555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060"/>
                </a:solidFill>
                <a:latin typeface="方正楷体简体" pitchFamily="65" charset="-122"/>
                <a:ea typeface="方正楷体简体" pitchFamily="65" charset="-122"/>
              </a:rPr>
              <a:t>传承火药文明，创新能源发展</a:t>
            </a:r>
          </a:p>
          <a:p>
            <a:pPr>
              <a:lnSpc>
                <a:spcPct val="200000"/>
              </a:lnSpc>
            </a:pPr>
            <a:r>
              <a:rPr lang="en-US" altLang="zh-CN" b="1" dirty="0" smtClean="0">
                <a:solidFill>
                  <a:srgbClr val="002060"/>
                </a:solidFill>
                <a:latin typeface="+mj-ea"/>
                <a:ea typeface="+mj-ea"/>
              </a:rPr>
              <a:t>    ——</a:t>
            </a:r>
            <a:r>
              <a:rPr lang="zh-CN" altLang="en-US" b="1" dirty="0" smtClean="0">
                <a:solidFill>
                  <a:srgbClr val="002060"/>
                </a:solidFill>
                <a:latin typeface="+mj-ea"/>
                <a:ea typeface="+mj-ea"/>
              </a:rPr>
              <a:t>服务中国含能材料科学家与学者</a:t>
            </a:r>
            <a:endParaRPr lang="zh-CN" altLang="en-US" b="1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845217"/>
            <a:ext cx="2077599" cy="2077599"/>
          </a:xfrm>
          <a:prstGeom prst="ellipse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92245" y="2211710"/>
            <a:ext cx="6048672" cy="1267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charset="0"/>
              <a:buChar char="•"/>
            </a:pPr>
            <a:r>
              <a:rPr lang="zh-CN" altLang="zh-CN" sz="1400" b="1" kern="900" spc="270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中国科协</a:t>
            </a:r>
            <a:r>
              <a:rPr lang="zh-CN" altLang="en-US" sz="1400" b="1" kern="900" spc="270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兵器科学与技术领域高质量科技期刊分级目录</a:t>
            </a:r>
            <a:r>
              <a:rPr lang="en-US" altLang="zh-CN" sz="1400" b="1" kern="900" spc="270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T2</a:t>
            </a:r>
          </a:p>
          <a:p>
            <a:pPr marL="171450" indent="-171450">
              <a:lnSpc>
                <a:spcPct val="150000"/>
              </a:lnSpc>
              <a:buFont typeface="Arial" charset="0"/>
              <a:buChar char="•"/>
            </a:pPr>
            <a:r>
              <a:rPr lang="zh-CN" altLang="zh-CN" sz="1400" b="1" kern="900" spc="27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能源</a:t>
            </a:r>
            <a:r>
              <a:rPr lang="zh-CN" altLang="zh-CN" sz="1400" b="1" kern="900" spc="270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电力领域高质量科技期刊分级目录</a:t>
            </a:r>
            <a:r>
              <a:rPr lang="en-US" altLang="zh-CN" sz="1400" b="1" kern="900" spc="27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T3</a:t>
            </a:r>
          </a:p>
          <a:p>
            <a:pPr marL="171450" indent="-171450">
              <a:lnSpc>
                <a:spcPct val="150000"/>
              </a:lnSpc>
              <a:buFont typeface="Arial" charset="0"/>
              <a:buChar char="•"/>
            </a:pPr>
            <a:r>
              <a:rPr lang="zh-CN" altLang="en-US" sz="1400" b="1" kern="900" spc="270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Wingdings" panose="05000000000000000000" pitchFamily="2" charset="2"/>
              </a:rPr>
              <a:t>天府期刊卓越行动计划一流期刊</a:t>
            </a:r>
            <a:r>
              <a:rPr lang="zh-CN" altLang="en-US" sz="1400" b="1" kern="900" spc="27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期刊</a:t>
            </a:r>
            <a:endParaRPr lang="en-US" altLang="zh-CN" sz="1400" b="1" kern="900" spc="270" dirty="0">
              <a:solidFill>
                <a:schemeClr val="tx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71450" indent="-171450">
              <a:lnSpc>
                <a:spcPts val="1600"/>
              </a:lnSpc>
              <a:buFont typeface="Arial" charset="0"/>
              <a:buChar char="•"/>
            </a:pPr>
            <a:endParaRPr lang="en-US" altLang="zh-CN" sz="900" b="1" dirty="0" smtClean="0">
              <a:solidFill>
                <a:srgbClr val="CC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82" y="267494"/>
            <a:ext cx="1801372" cy="2412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49866" y="1563638"/>
            <a:ext cx="4533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中文核心期刊         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  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SCOPUS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收录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762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6" t="893" b="13112"/>
          <a:stretch/>
        </p:blipFill>
        <p:spPr bwMode="auto">
          <a:xfrm rot="16200000" flipH="1">
            <a:off x="3913607" y="-4044880"/>
            <a:ext cx="1196230" cy="925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22" y="1430301"/>
            <a:ext cx="1944216" cy="27348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文本框 33"/>
          <p:cNvSpPr txBox="1"/>
          <p:nvPr/>
        </p:nvSpPr>
        <p:spPr>
          <a:xfrm>
            <a:off x="467544" y="411510"/>
            <a:ext cx="220440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方正大黑_GBK" pitchFamily="2" charset="-122"/>
                <a:ea typeface="方正大黑_GBK" pitchFamily="2" charset="-122"/>
                <a:cs typeface="+mn-ea"/>
                <a:sym typeface="+mn-lt"/>
              </a:rPr>
              <a:t>含能材料前沿</a:t>
            </a:r>
            <a:endParaRPr kumimoji="0" lang="en-US" altLang="zh-CN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uLnTx/>
              <a:uFillTx/>
              <a:latin typeface="方正大黑_GBK" pitchFamily="2" charset="-122"/>
              <a:ea typeface="方正大黑_GBK" pitchFamily="2" charset="-122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83714" y="792781"/>
            <a:ext cx="20882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002060"/>
                </a:solidFill>
                <a:latin typeface="方正大黑_GBK" pitchFamily="2" charset="-122"/>
                <a:ea typeface="方正大黑_GBK" pitchFamily="2" charset="-122"/>
              </a:rPr>
              <a:t>EM</a:t>
            </a:r>
            <a:r>
              <a:rPr lang="en-US" altLang="zh-CN" sz="3200" b="1" dirty="0" smtClean="0">
                <a:solidFill>
                  <a:schemeClr val="tx2">
                    <a:lumMod val="75000"/>
                  </a:schemeClr>
                </a:solidFill>
                <a:latin typeface="方正大黑_GBK" pitchFamily="2" charset="-122"/>
                <a:ea typeface="方正大黑_GBK" pitchFamily="2" charset="-122"/>
              </a:rPr>
              <a:t>F</a:t>
            </a:r>
            <a:r>
              <a:rPr lang="en-US" altLang="zh-CN" sz="3200" b="1" dirty="0" smtClean="0">
                <a:solidFill>
                  <a:srgbClr val="002060"/>
                </a:solidFill>
                <a:latin typeface="方正大黑_GBK" pitchFamily="2" charset="-122"/>
                <a:ea typeface="方正大黑_GBK" pitchFamily="2" charset="-122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大黑_GBK" pitchFamily="2" charset="-122"/>
                <a:ea typeface="方正大黑_GBK" pitchFamily="2" charset="-122"/>
              </a:rPr>
              <a:t>2020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大黑_GBK" pitchFamily="2" charset="-122"/>
                <a:ea typeface="方正大黑_GBK" pitchFamily="2" charset="-122"/>
              </a:rPr>
              <a:t>年创刊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方正大黑_GBK" pitchFamily="2" charset="-122"/>
              <a:ea typeface="方正大黑_GBK" pitchFamily="2" charset="-122"/>
            </a:endParaRPr>
          </a:p>
        </p:txBody>
      </p:sp>
      <p:sp>
        <p:nvSpPr>
          <p:cNvPr id="39" name="PA-文本框 42"/>
          <p:cNvSpPr txBox="1"/>
          <p:nvPr>
            <p:custDataLst>
              <p:tags r:id="rId1"/>
            </p:custDataLst>
          </p:nvPr>
        </p:nvSpPr>
        <p:spPr>
          <a:xfrm>
            <a:off x="3707904" y="1347614"/>
            <a:ext cx="482453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2000" b="1" dirty="0">
                <a:solidFill>
                  <a:srgbClr val="00206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含能材料及交叉科学前沿及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创新性研究</a:t>
            </a:r>
            <a:endParaRPr lang="id-ID" sz="20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lt"/>
            </a:endParaRPr>
          </a:p>
        </p:txBody>
      </p:sp>
      <p:grpSp>
        <p:nvGrpSpPr>
          <p:cNvPr id="40" name="PA-组合 2"/>
          <p:cNvGrpSpPr/>
          <p:nvPr>
            <p:custDataLst>
              <p:tags r:id="rId2"/>
            </p:custDataLst>
          </p:nvPr>
        </p:nvGrpSpPr>
        <p:grpSpPr>
          <a:xfrm>
            <a:off x="4307766" y="6275750"/>
            <a:ext cx="3999020" cy="422332"/>
            <a:chOff x="5926135" y="5326152"/>
            <a:chExt cx="2895750" cy="545233"/>
          </a:xfrm>
        </p:grpSpPr>
        <p:sp>
          <p:nvSpPr>
            <p:cNvPr id="41" name="PA-文本框 6"/>
            <p:cNvSpPr txBox="1"/>
            <p:nvPr>
              <p:custDataLst>
                <p:tags r:id="rId3"/>
              </p:custDataLst>
            </p:nvPr>
          </p:nvSpPr>
          <p:spPr>
            <a:xfrm>
              <a:off x="5998704" y="5326152"/>
              <a:ext cx="2823181" cy="43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网站及微信公众号：</a:t>
              </a:r>
              <a:r>
                <a:rPr lang="en-US" altLang="zh-CN" sz="1600" dirty="0"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EMF|</a:t>
              </a:r>
              <a:r>
                <a:rPr lang="zh-CN" altLang="en-US" sz="1600" dirty="0"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含能材料</a:t>
              </a:r>
              <a:r>
                <a:rPr lang="zh-CN" altLang="en-US" sz="1600" dirty="0" smtClean="0"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前沿</a:t>
              </a:r>
              <a:endParaRPr lang="id-ID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2" name="PA-文本框 42"/>
            <p:cNvSpPr txBox="1"/>
            <p:nvPr>
              <p:custDataLst>
                <p:tags r:id="rId4"/>
              </p:custDataLst>
            </p:nvPr>
          </p:nvSpPr>
          <p:spPr>
            <a:xfrm>
              <a:off x="5926135" y="5338948"/>
              <a:ext cx="2729641" cy="53243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/>
              <a:endParaRPr lang="id-ID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3" name="内容占位符 3"/>
          <p:cNvSpPr txBox="1">
            <a:spLocks/>
          </p:cNvSpPr>
          <p:nvPr/>
        </p:nvSpPr>
        <p:spPr>
          <a:xfrm>
            <a:off x="-288043" y="4285059"/>
            <a:ext cx="4015005" cy="779820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altLang="zh-CN" sz="3500" b="1" dirty="0">
                <a:solidFill>
                  <a:srgbClr val="007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OA</a:t>
            </a:r>
            <a:r>
              <a:rPr lang="zh-CN" altLang="en-US" sz="3500" b="1" dirty="0">
                <a:solidFill>
                  <a:srgbClr val="007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出版，同行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评议</a:t>
            </a:r>
            <a:endParaRPr lang="en-US" altLang="zh-CN" sz="3500" b="1" dirty="0" smtClean="0">
              <a:solidFill>
                <a:srgbClr val="0070C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indent="0" algn="ctr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500" b="1" dirty="0" smtClean="0">
                <a:solidFill>
                  <a:srgbClr val="007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与科爱合作，</a:t>
            </a:r>
            <a:r>
              <a:rPr lang="en-US" altLang="zh-CN" sz="3500" b="1" dirty="0" smtClean="0">
                <a:solidFill>
                  <a:srgbClr val="007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Elsevier SD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平台展示</a:t>
            </a:r>
            <a:endParaRPr lang="en-US" altLang="zh-CN" sz="3500" b="1" dirty="0" smtClean="0">
              <a:solidFill>
                <a:srgbClr val="0070C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indent="0">
              <a:buFont typeface="Arial" pitchFamily="34" charset="0"/>
              <a:buNone/>
            </a:pPr>
            <a:endParaRPr lang="en-US" altLang="zh-CN" dirty="0" smtClean="0"/>
          </a:p>
        </p:txBody>
      </p:sp>
      <p:sp>
        <p:nvSpPr>
          <p:cNvPr id="44" name="矩形 43"/>
          <p:cNvSpPr/>
          <p:nvPr/>
        </p:nvSpPr>
        <p:spPr>
          <a:xfrm>
            <a:off x="3923928" y="3884949"/>
            <a:ext cx="42087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ESCI  EI  SCOPUS  DOAJ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收录</a:t>
            </a:r>
            <a:endParaRPr lang="id-ID" altLang="zh-CN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722" y="182292"/>
            <a:ext cx="1562565" cy="8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23928" y="2277328"/>
            <a:ext cx="26386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err="1">
                <a:solidFill>
                  <a:srgbClr val="007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CiteScore</a:t>
            </a:r>
            <a:r>
              <a:rPr lang="en-US" altLang="zh-CN" sz="1600" b="1" dirty="0">
                <a:solidFill>
                  <a:srgbClr val="007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2022   </a:t>
            </a:r>
            <a:endParaRPr lang="en-US" altLang="zh-CN" sz="1600" b="1" dirty="0" smtClean="0">
              <a:solidFill>
                <a:srgbClr val="0070C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1600" b="1" dirty="0" smtClean="0">
                <a:solidFill>
                  <a:srgbClr val="007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</a:t>
            </a:r>
          </a:p>
          <a:p>
            <a:r>
              <a:rPr lang="en-US" altLang="zh-CN" sz="1600" b="1" dirty="0" smtClean="0">
                <a:solidFill>
                  <a:srgbClr val="007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        </a:t>
            </a:r>
          </a:p>
          <a:p>
            <a:r>
              <a:rPr lang="en-US" altLang="zh-CN" sz="1600" b="1" dirty="0" err="1" smtClean="0">
                <a:solidFill>
                  <a:srgbClr val="007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CiteScore</a:t>
            </a:r>
            <a:r>
              <a:rPr lang="en-US" altLang="zh-CN" sz="1600" b="1" dirty="0" smtClean="0">
                <a:solidFill>
                  <a:srgbClr val="007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Tracker  2023</a:t>
            </a:r>
          </a:p>
          <a:p>
            <a:endParaRPr lang="zh-CN" alt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6564426" y="2065447"/>
            <a:ext cx="11057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4000" b="1" dirty="0">
                <a:solidFill>
                  <a:srgbClr val="0070C0"/>
                </a:solidFill>
              </a:rPr>
              <a:t>4.7</a:t>
            </a:r>
          </a:p>
        </p:txBody>
      </p:sp>
      <p:sp>
        <p:nvSpPr>
          <p:cNvPr id="50" name="矩形 49"/>
          <p:cNvSpPr/>
          <p:nvPr/>
        </p:nvSpPr>
        <p:spPr>
          <a:xfrm>
            <a:off x="6564426" y="2797721"/>
            <a:ext cx="11057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4000" b="1" dirty="0" smtClean="0">
                <a:solidFill>
                  <a:srgbClr val="0070C0"/>
                </a:solidFill>
              </a:rPr>
              <a:t>6.3</a:t>
            </a:r>
            <a:endParaRPr lang="en-US" altLang="zh-CN" sz="40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7351" y="411510"/>
            <a:ext cx="2784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70C0"/>
                </a:solidFill>
              </a:rPr>
              <a:t>EISSN: 2666-6472</a:t>
            </a:r>
            <a:endParaRPr lang="zh-CN" altLang="en-US" sz="2400" dirty="0">
              <a:solidFill>
                <a:srgbClr val="0070C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19608" y="4603948"/>
            <a:ext cx="3685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spc="300" dirty="0">
                <a:solidFill>
                  <a:schemeClr val="bg1">
                    <a:lumMod val="6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与世界分享您的优秀科研成果</a:t>
            </a:r>
            <a:endParaRPr lang="zh-CN" altLang="en-US" spc="300" dirty="0">
              <a:solidFill>
                <a:schemeClr val="bg1">
                  <a:lumMod val="6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970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119</Words>
  <Application>Microsoft Office PowerPoint</Application>
  <PresentationFormat>全屏显示(16:9)</PresentationFormat>
  <Paragraphs>21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</dc:creator>
  <cp:lastModifiedBy>L</cp:lastModifiedBy>
  <cp:revision>30</cp:revision>
  <dcterms:created xsi:type="dcterms:W3CDTF">2021-06-02T02:28:20Z</dcterms:created>
  <dcterms:modified xsi:type="dcterms:W3CDTF">2023-09-22T04:00:57Z</dcterms:modified>
</cp:coreProperties>
</file>